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Roboto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DE8AD2-1703-4BFE-B344-99117DDE2721}">
  <a:tblStyle styleId="{8DDE8AD2-1703-4BFE-B344-99117DDE27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Light-italic.fntdata"/><Relationship Id="rId30" Type="http://schemas.openxmlformats.org/officeDocument/2006/relationships/font" Target="fonts/RobotoLight-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889d5cc9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889d5cc9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The graph above indicates a consistent pattern in daily sales from 2014 to 2015, with the exception of a dip in January 2015.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The cause of this dip is uncertain and may be attributed to various factors such as inflation, among others.</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a:t>- Here were the </a:t>
            </a:r>
            <a:r>
              <a:rPr lang="en"/>
              <a:t>results</a:t>
            </a:r>
            <a:r>
              <a:rPr lang="en"/>
              <a:t> and analyzes we used to visualize the data monthly , daily and yearly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8f14d03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8f14d03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8f14d03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8f14d03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8f14d036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8f14d036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trend — the general direction of the series over 24 months(2 years) for all the data items present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seasonality — a distinct, repeating pattern observed in regular intervals due to various seasonal factors, which was daily in our case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residual — the irregular component consisting of the fluctuations in the time series after removing the previous components</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965e2faa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965e2faa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-p,q,m,d </a:t>
            </a:r>
            <a:endParaRPr b="1" sz="1300"/>
          </a:p>
          <a:p>
            <a:pPr indent="0" lvl="0" marL="0" rtl="0" algn="l">
              <a:spcBef>
                <a:spcPts val="0"/>
              </a:spcBef>
              <a:spcAft>
                <a:spcPts val="0"/>
              </a:spcAft>
              <a:buNone/>
            </a:pPr>
            <a:r>
              <a:rPr lang="en"/>
              <a:t>P: Is the number of AR terms (lags of the stationarize series , in the forecasting equation are called AR term)</a:t>
            </a:r>
            <a:endParaRPr/>
          </a:p>
          <a:p>
            <a:pPr indent="0" lvl="0" marL="0" rtl="0" algn="l">
              <a:spcBef>
                <a:spcPts val="0"/>
              </a:spcBef>
              <a:spcAft>
                <a:spcPts val="0"/>
              </a:spcAft>
              <a:buNone/>
            </a:pPr>
            <a:r>
              <a:rPr lang="en"/>
              <a:t>D : number of non seasonal differences( time series need to be differentiated to be made stationary is said to be “I”)</a:t>
            </a:r>
            <a:endParaRPr/>
          </a:p>
          <a:p>
            <a:pPr indent="0" lvl="0" marL="0" rtl="0" algn="l">
              <a:spcBef>
                <a:spcPts val="0"/>
              </a:spcBef>
              <a:spcAft>
                <a:spcPts val="0"/>
              </a:spcAft>
              <a:buNone/>
            </a:pPr>
            <a:r>
              <a:rPr lang="en"/>
              <a:t>Q: is the number of lagged </a:t>
            </a:r>
            <a:r>
              <a:rPr lang="en"/>
              <a:t>forecast</a:t>
            </a:r>
            <a:r>
              <a:rPr lang="en"/>
              <a:t> </a:t>
            </a:r>
            <a:r>
              <a:rPr lang="en"/>
              <a:t>errors in the prediction(lag of the forecast errors are called MA 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Plotted pacf and acf graphs</a:t>
            </a:r>
            <a:endParaRPr/>
          </a:p>
          <a:p>
            <a:pPr indent="0" lvl="0" marL="0" rtl="0" algn="l">
              <a:spcBef>
                <a:spcPts val="0"/>
              </a:spcBef>
              <a:spcAft>
                <a:spcPts val="0"/>
              </a:spcAft>
              <a:buNone/>
            </a:pPr>
            <a:r>
              <a:rPr lang="en"/>
              <a:t>-m : 7 (7 days a week)</a:t>
            </a:r>
            <a:endParaRPr/>
          </a:p>
          <a:p>
            <a:pPr indent="0" lvl="0" marL="0" rtl="0" algn="l">
              <a:spcBef>
                <a:spcPts val="0"/>
              </a:spcBef>
              <a:spcAft>
                <a:spcPts val="0"/>
              </a:spcAft>
              <a:buNone/>
            </a:pPr>
            <a:r>
              <a:rPr lang="en" sz="1200">
                <a:solidFill>
                  <a:schemeClr val="dk1"/>
                </a:solidFill>
                <a:highlight>
                  <a:schemeClr val="lt1"/>
                </a:highlight>
                <a:latin typeface="Roboto"/>
                <a:ea typeface="Roboto"/>
                <a:cs typeface="Roboto"/>
                <a:sym typeface="Roboto"/>
              </a:rPr>
              <a:t>Our test statistic, p value was zero indicating no need of further processing the data.We did not observe a periodic component in the data, so transformations will not be necessary to make the data stationary.</a:t>
            </a:r>
            <a:endParaRPr>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8f14d03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8f14d03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965e2fa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965e2fa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8f14d03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8f14d03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a635922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a635922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d6865f2c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1d6865f2c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889d5cc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889d5cc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 sz="1300">
                <a:solidFill>
                  <a:schemeClr val="dk1"/>
                </a:solidFill>
              </a:rPr>
              <a:t>The main goal of our project is to implement time series models on the groceries dataset since we didn’t have any hands on experience with it.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Our aim is to leverage the vast amount of data on groceries, including purchase details and various product types, to accurately forecast future demand. This valuable insight will enable us to optimize inventory management and enhance efficiency for distributors, ultimately leading to improved operational performance.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As you can see from the table, the dataset consists of 3 column : Member_number, date and description of items. </a:t>
            </a:r>
            <a:endParaRPr sz="1300">
              <a:solidFill>
                <a:schemeClr val="dk1"/>
              </a:solidFill>
            </a:endParaRPr>
          </a:p>
          <a:p>
            <a:pPr indent="0" lvl="0" marL="457200" rtl="0" algn="l">
              <a:lnSpc>
                <a:spcPct val="115000"/>
              </a:lnSpc>
              <a:spcBef>
                <a:spcPts val="0"/>
              </a:spcBef>
              <a:spcAft>
                <a:spcPts val="0"/>
              </a:spcAft>
              <a:buNone/>
            </a:pPr>
            <a:r>
              <a:t/>
            </a:r>
            <a:endParaRPr sz="1300">
              <a:solidFill>
                <a:schemeClr val="dk1"/>
              </a:solidFill>
            </a:endParaRPr>
          </a:p>
          <a:p>
            <a:pPr indent="0" lvl="0" marL="457200" rtl="0" algn="l">
              <a:lnSpc>
                <a:spcPct val="115000"/>
              </a:lnSpc>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1889d5cc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1889d5cc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the description of columns :</a:t>
            </a:r>
            <a:endParaRPr/>
          </a:p>
          <a:p>
            <a:pPr indent="-298450" lvl="0" marL="457200" rtl="0" algn="l">
              <a:spcBef>
                <a:spcPts val="0"/>
              </a:spcBef>
              <a:spcAft>
                <a:spcPts val="0"/>
              </a:spcAft>
              <a:buSzPts val="1100"/>
              <a:buChar char="-"/>
            </a:pPr>
            <a:r>
              <a:rPr lang="en"/>
              <a:t>The member_number is the unique id of each customer , with datatype as “int”, the </a:t>
            </a:r>
            <a:r>
              <a:rPr b="1" lang="en"/>
              <a:t>date </a:t>
            </a:r>
            <a:r>
              <a:rPr lang="en"/>
              <a:t>provides the date of purchase for the corresponding commodity and the item description consists of the products purchased in that commodity. The datatype for both of them is “object”.</a:t>
            </a:r>
            <a:endParaRPr/>
          </a:p>
          <a:p>
            <a:pPr indent="-298450" lvl="0" marL="457200" rtl="0" algn="l">
              <a:spcBef>
                <a:spcPts val="0"/>
              </a:spcBef>
              <a:spcAft>
                <a:spcPts val="0"/>
              </a:spcAft>
              <a:buSzPts val="1100"/>
              <a:buChar char="-"/>
            </a:pPr>
            <a:r>
              <a:rPr lang="en"/>
              <a:t>Observations tells us that the data consists of two years i.e. 2014 and 2015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889d5cc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889d5cc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item description column consists of 167 unique products.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we engineered a new column called “Category” (randomness in data) which describes the product lies in which category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eg : Chicken, beef and sausage are classified as “Meat”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feature engineering </a:t>
            </a:r>
            <a:r>
              <a:rPr lang="en">
                <a:solidFill>
                  <a:schemeClr val="dk1"/>
                </a:solidFill>
              </a:rPr>
              <a:t>further</a:t>
            </a:r>
            <a:r>
              <a:rPr lang="en">
                <a:solidFill>
                  <a:schemeClr val="dk1"/>
                </a:solidFill>
              </a:rPr>
              <a:t>, since we had 2 years of data, there were few dates in the Date column which were missing and indicated that no purchase was done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we filled in those dates using reindexing and the count value here was zero.</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889d5cc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889d5cc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889d5cc9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889d5cc9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highlight>
                  <a:srgbClr val="F7F7F8"/>
                </a:highlight>
              </a:rPr>
              <a:t>Here, we have plotted the frequency of the categories in terms of the sold items.</a:t>
            </a:r>
            <a:endParaRPr>
              <a:solidFill>
                <a:schemeClr val="dk1"/>
              </a:solidFill>
              <a:highlight>
                <a:srgbClr val="F7F7F8"/>
              </a:highlight>
            </a:endParaRPr>
          </a:p>
          <a:p>
            <a:pPr indent="-298450" lvl="0" marL="457200" rtl="0" algn="l">
              <a:spcBef>
                <a:spcPts val="0"/>
              </a:spcBef>
              <a:spcAft>
                <a:spcPts val="0"/>
              </a:spcAft>
              <a:buClr>
                <a:schemeClr val="dk1"/>
              </a:buClr>
              <a:buSzPts val="1100"/>
              <a:buChar char="-"/>
            </a:pPr>
            <a:r>
              <a:rPr lang="en">
                <a:solidFill>
                  <a:schemeClr val="dk1"/>
                </a:solidFill>
                <a:highlight>
                  <a:srgbClr val="F7F7F8"/>
                </a:highlight>
              </a:rPr>
              <a:t>As you can observe the above treemap , it shows “Diary” [5725] having the highest frequency followed by Beverages. </a:t>
            </a:r>
            <a:endParaRPr>
              <a:solidFill>
                <a:schemeClr val="dk1"/>
              </a:solidFill>
              <a:highlight>
                <a:srgbClr val="F7F7F8"/>
              </a:highlight>
            </a:endParaRPr>
          </a:p>
          <a:p>
            <a:pPr indent="-298450" lvl="0" marL="457200" rtl="0" algn="l">
              <a:spcBef>
                <a:spcPts val="0"/>
              </a:spcBef>
              <a:spcAft>
                <a:spcPts val="0"/>
              </a:spcAft>
              <a:buClr>
                <a:schemeClr val="dk1"/>
              </a:buClr>
              <a:buSzPts val="1100"/>
              <a:buChar char="-"/>
            </a:pPr>
            <a:r>
              <a:rPr lang="en">
                <a:solidFill>
                  <a:schemeClr val="dk1"/>
                </a:solidFill>
                <a:highlight>
                  <a:srgbClr val="F7F7F8"/>
                </a:highlight>
              </a:rPr>
              <a:t> In contrast to that, the categories of "Cleaning Supplies" and "Plants" are in the region with the least frequencies.</a:t>
            </a:r>
            <a:endParaRPr>
              <a:solidFill>
                <a:schemeClr val="dk1"/>
              </a:solidFill>
              <a:highlight>
                <a:srgbClr val="F7F7F8"/>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889d5cc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889d5cc9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rPr>
              <a:t>-Here is the yearly demand for each categories in the years 2014 and 2015</a:t>
            </a:r>
            <a:endParaRPr sz="1050">
              <a:solidFill>
                <a:schemeClr val="dk1"/>
              </a:solidFill>
              <a:highlight>
                <a:schemeClr val="lt1"/>
              </a:highlight>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rPr>
              <a:t>- The above countplot indicates that the “meat” is highest in demand in 2015 </a:t>
            </a:r>
            <a:r>
              <a:rPr lang="en" sz="1050">
                <a:solidFill>
                  <a:schemeClr val="dk1"/>
                </a:solidFill>
                <a:highlight>
                  <a:schemeClr val="lt1"/>
                </a:highlight>
              </a:rPr>
              <a:t>while, “diary” is the second highest in 2015 and highest in “2014”</a:t>
            </a:r>
            <a:br>
              <a:rPr lang="en" sz="1050">
                <a:solidFill>
                  <a:schemeClr val="dk1"/>
                </a:solidFill>
                <a:highlight>
                  <a:schemeClr val="lt1"/>
                </a:highlight>
              </a:rPr>
            </a:br>
            <a:endParaRPr sz="1050">
              <a:solidFill>
                <a:schemeClr val="dk1"/>
              </a:solidFill>
              <a:highlight>
                <a:schemeClr val="lt1"/>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889d5cc9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889d5cc9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above graph focuses on analyzing the monthly trends in demand for each category.</a:t>
            </a:r>
            <a:endParaRPr/>
          </a:p>
          <a:p>
            <a:pPr indent="-298450" lvl="0" marL="457200" rtl="0" algn="l">
              <a:spcBef>
                <a:spcPts val="0"/>
              </a:spcBef>
              <a:spcAft>
                <a:spcPts val="0"/>
              </a:spcAft>
              <a:buSzPts val="1100"/>
              <a:buChar char="-"/>
            </a:pPr>
            <a:r>
              <a:rPr lang="en"/>
              <a:t> Observations suggest a significant variation in the range of counts of each category.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889d5cc9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889d5cc9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The above figures shows a more in-depth analysis of the weekly demand for each category, plotted over two years.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The first Figure illustrates the demands for the year 2014, while the second represents the demands for the year 2015.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It can be observed that some categories overlap, and we observe similar demand trends for these categories.</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3075" y="420750"/>
            <a:ext cx="7917900" cy="65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1800"/>
              <a:t>Final Project Presentation- Usable AI</a:t>
            </a:r>
            <a:endParaRPr b="1" sz="1800"/>
          </a:p>
        </p:txBody>
      </p:sp>
      <p:sp>
        <p:nvSpPr>
          <p:cNvPr id="86" name="Google Shape;86;p13"/>
          <p:cNvSpPr txBox="1"/>
          <p:nvPr>
            <p:ph idx="1" type="subTitle"/>
          </p:nvPr>
        </p:nvSpPr>
        <p:spPr>
          <a:xfrm>
            <a:off x="463075" y="2458375"/>
            <a:ext cx="8520600" cy="14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B</a:t>
            </a:r>
            <a:r>
              <a:rPr lang="en" sz="2200"/>
              <a:t>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000">
                <a:latin typeface="Roboto Light"/>
                <a:ea typeface="Roboto Light"/>
                <a:cs typeface="Roboto Light"/>
                <a:sym typeface="Roboto Light"/>
              </a:rPr>
              <a:t>Mitali Tavildar &amp; Shefali Luley</a:t>
            </a:r>
            <a:endParaRPr sz="2000">
              <a:latin typeface="Roboto Light"/>
              <a:ea typeface="Roboto Light"/>
              <a:cs typeface="Roboto Light"/>
              <a:sym typeface="Roboto Light"/>
            </a:endParaRPr>
          </a:p>
        </p:txBody>
      </p:sp>
      <p:sp>
        <p:nvSpPr>
          <p:cNvPr id="87" name="Google Shape;87;p13"/>
          <p:cNvSpPr txBox="1"/>
          <p:nvPr/>
        </p:nvSpPr>
        <p:spPr>
          <a:xfrm>
            <a:off x="463075" y="1317275"/>
            <a:ext cx="719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oboto"/>
                <a:ea typeface="Roboto"/>
                <a:cs typeface="Roboto"/>
                <a:sym typeface="Roboto"/>
              </a:rPr>
              <a:t>Time series analysis on Grocery sale trends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1960" l="962" r="873" t="0"/>
          <a:stretch/>
        </p:blipFill>
        <p:spPr>
          <a:xfrm>
            <a:off x="177300" y="961950"/>
            <a:ext cx="8896825" cy="3452400"/>
          </a:xfrm>
          <a:prstGeom prst="rect">
            <a:avLst/>
          </a:prstGeom>
          <a:noFill/>
          <a:ln>
            <a:noFill/>
          </a:ln>
        </p:spPr>
      </p:pic>
      <p:sp>
        <p:nvSpPr>
          <p:cNvPr id="145" name="Google Shape;145;p22"/>
          <p:cNvSpPr txBox="1"/>
          <p:nvPr/>
        </p:nvSpPr>
        <p:spPr>
          <a:xfrm>
            <a:off x="177425" y="290100"/>
            <a:ext cx="8789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Roboto"/>
                <a:ea typeface="Roboto"/>
                <a:cs typeface="Roboto"/>
                <a:sym typeface="Roboto"/>
              </a:rPr>
              <a:t>Variation in demand of different categories on daily basis</a:t>
            </a:r>
            <a:endParaRPr b="1" sz="23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nvSpPr>
        <p:spPr>
          <a:xfrm>
            <a:off x="1073200" y="1892850"/>
            <a:ext cx="7365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Roboto"/>
                <a:ea typeface="Roboto"/>
                <a:cs typeface="Roboto"/>
                <a:sym typeface="Roboto"/>
              </a:rPr>
              <a:t>Time Series Analysis</a:t>
            </a:r>
            <a:endParaRPr b="1" sz="34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328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Sales distribution</a:t>
            </a:r>
            <a:r>
              <a:rPr b="1" lang="en" sz="2320"/>
              <a:t> for Beverages on daily basis</a:t>
            </a:r>
            <a:endParaRPr b="1" sz="2320"/>
          </a:p>
        </p:txBody>
      </p:sp>
      <p:pic>
        <p:nvPicPr>
          <p:cNvPr id="156" name="Google Shape;156;p24"/>
          <p:cNvPicPr preferRelativeResize="0"/>
          <p:nvPr/>
        </p:nvPicPr>
        <p:blipFill>
          <a:blip r:embed="rId3">
            <a:alphaModFix/>
          </a:blip>
          <a:stretch>
            <a:fillRect/>
          </a:stretch>
        </p:blipFill>
        <p:spPr>
          <a:xfrm>
            <a:off x="158450" y="704625"/>
            <a:ext cx="8769548" cy="4125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241425" y="603050"/>
            <a:ext cx="8711250" cy="3006549"/>
          </a:xfrm>
          <a:prstGeom prst="rect">
            <a:avLst/>
          </a:prstGeom>
          <a:noFill/>
          <a:ln>
            <a:noFill/>
          </a:ln>
        </p:spPr>
      </p:pic>
      <p:pic>
        <p:nvPicPr>
          <p:cNvPr id="162" name="Google Shape;162;p25"/>
          <p:cNvPicPr preferRelativeResize="0"/>
          <p:nvPr/>
        </p:nvPicPr>
        <p:blipFill>
          <a:blip r:embed="rId4">
            <a:alphaModFix/>
          </a:blip>
          <a:stretch>
            <a:fillRect/>
          </a:stretch>
        </p:blipFill>
        <p:spPr>
          <a:xfrm>
            <a:off x="241425" y="3692875"/>
            <a:ext cx="8711250" cy="1063850"/>
          </a:xfrm>
          <a:prstGeom prst="rect">
            <a:avLst/>
          </a:prstGeom>
          <a:noFill/>
          <a:ln>
            <a:noFill/>
          </a:ln>
        </p:spPr>
      </p:pic>
      <p:sp>
        <p:nvSpPr>
          <p:cNvPr id="163" name="Google Shape;163;p25"/>
          <p:cNvSpPr txBox="1"/>
          <p:nvPr/>
        </p:nvSpPr>
        <p:spPr>
          <a:xfrm>
            <a:off x="161275" y="156650"/>
            <a:ext cx="8711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Roboto"/>
                <a:ea typeface="Roboto"/>
                <a:cs typeface="Roboto"/>
                <a:sym typeface="Roboto"/>
              </a:rPr>
              <a:t>Decomposition </a:t>
            </a:r>
            <a:endParaRPr b="1" sz="23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1860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Visualizing Hyperparameters p and q</a:t>
            </a:r>
            <a:endParaRPr b="1" sz="2320"/>
          </a:p>
        </p:txBody>
      </p:sp>
      <p:pic>
        <p:nvPicPr>
          <p:cNvPr id="169" name="Google Shape;169;p26"/>
          <p:cNvPicPr preferRelativeResize="0"/>
          <p:nvPr/>
        </p:nvPicPr>
        <p:blipFill>
          <a:blip r:embed="rId3">
            <a:alphaModFix/>
          </a:blip>
          <a:stretch>
            <a:fillRect/>
          </a:stretch>
        </p:blipFill>
        <p:spPr>
          <a:xfrm>
            <a:off x="154450" y="806575"/>
            <a:ext cx="4277625" cy="2818526"/>
          </a:xfrm>
          <a:prstGeom prst="rect">
            <a:avLst/>
          </a:prstGeom>
          <a:noFill/>
          <a:ln>
            <a:noFill/>
          </a:ln>
        </p:spPr>
      </p:pic>
      <p:graphicFrame>
        <p:nvGraphicFramePr>
          <p:cNvPr id="170" name="Google Shape;170;p26"/>
          <p:cNvGraphicFramePr/>
          <p:nvPr/>
        </p:nvGraphicFramePr>
        <p:xfrm>
          <a:off x="1634100" y="3750932"/>
          <a:ext cx="3000000" cy="3000000"/>
        </p:xfrm>
        <a:graphic>
          <a:graphicData uri="http://schemas.openxmlformats.org/drawingml/2006/table">
            <a:tbl>
              <a:tblPr>
                <a:noFill/>
                <a:tableStyleId>{8DDE8AD2-1703-4BFE-B344-99117DDE2721}</a:tableStyleId>
              </a:tblPr>
              <a:tblGrid>
                <a:gridCol w="1200050"/>
                <a:gridCol w="1200050"/>
              </a:tblGrid>
              <a:tr h="509975">
                <a:tc>
                  <a:txBody>
                    <a:bodyPr/>
                    <a:lstStyle/>
                    <a:p>
                      <a:pPr indent="0" lvl="0" marL="0" rtl="0" algn="l">
                        <a:spcBef>
                          <a:spcPts val="0"/>
                        </a:spcBef>
                        <a:spcAft>
                          <a:spcPts val="0"/>
                        </a:spcAft>
                        <a:buNone/>
                      </a:pPr>
                      <a:r>
                        <a:rPr lang="en" sz="1200">
                          <a:latin typeface="Roboto"/>
                          <a:ea typeface="Roboto"/>
                          <a:cs typeface="Roboto"/>
                          <a:sym typeface="Roboto"/>
                        </a:rPr>
                        <a:t>ADF statistic</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p-value</a:t>
                      </a:r>
                      <a:endParaRPr sz="1200">
                        <a:latin typeface="Roboto"/>
                        <a:ea typeface="Roboto"/>
                        <a:cs typeface="Roboto"/>
                        <a:sym typeface="Roboto"/>
                      </a:endParaRPr>
                    </a:p>
                  </a:txBody>
                  <a:tcPr marT="91425" marB="91425" marR="91425" marL="91425"/>
                </a:tc>
              </a:tr>
              <a:tr h="509975">
                <a:tc>
                  <a:txBody>
                    <a:bodyPr/>
                    <a:lstStyle/>
                    <a:p>
                      <a:pPr indent="0" lvl="0" marL="0" rtl="0" algn="l">
                        <a:spcBef>
                          <a:spcPts val="0"/>
                        </a:spcBef>
                        <a:spcAft>
                          <a:spcPts val="0"/>
                        </a:spcAft>
                        <a:buNone/>
                      </a:pPr>
                      <a:r>
                        <a:rPr lang="en" sz="1200">
                          <a:latin typeface="Roboto"/>
                          <a:ea typeface="Roboto"/>
                          <a:cs typeface="Roboto"/>
                          <a:sym typeface="Roboto"/>
                        </a:rPr>
                        <a:t>-21.795225</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0.0000</a:t>
                      </a:r>
                      <a:endParaRPr sz="1200">
                        <a:latin typeface="Roboto"/>
                        <a:ea typeface="Roboto"/>
                        <a:cs typeface="Roboto"/>
                        <a:sym typeface="Roboto"/>
                      </a:endParaRPr>
                    </a:p>
                  </a:txBody>
                  <a:tcPr marT="91425" marB="91425" marR="91425" marL="91425"/>
                </a:tc>
              </a:tr>
            </a:tbl>
          </a:graphicData>
        </a:graphic>
      </p:graphicFrame>
      <p:sp>
        <p:nvSpPr>
          <p:cNvPr id="171" name="Google Shape;171;p26"/>
          <p:cNvSpPr txBox="1"/>
          <p:nvPr/>
        </p:nvSpPr>
        <p:spPr>
          <a:xfrm>
            <a:off x="48400" y="3822000"/>
            <a:ext cx="1648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ADF Test statistics:- </a:t>
            </a:r>
            <a:endParaRPr sz="1700">
              <a:latin typeface="Roboto"/>
              <a:ea typeface="Roboto"/>
              <a:cs typeface="Roboto"/>
              <a:sym typeface="Roboto"/>
            </a:endParaRPr>
          </a:p>
        </p:txBody>
      </p:sp>
      <p:pic>
        <p:nvPicPr>
          <p:cNvPr id="172" name="Google Shape;172;p26"/>
          <p:cNvPicPr preferRelativeResize="0"/>
          <p:nvPr/>
        </p:nvPicPr>
        <p:blipFill>
          <a:blip r:embed="rId4">
            <a:alphaModFix/>
          </a:blip>
          <a:stretch>
            <a:fillRect/>
          </a:stretch>
        </p:blipFill>
        <p:spPr>
          <a:xfrm>
            <a:off x="4572000" y="806575"/>
            <a:ext cx="4337573" cy="28185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552225" y="749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00"/>
              <a:t>Prediction from preliminary model</a:t>
            </a:r>
            <a:endParaRPr b="1" sz="2300"/>
          </a:p>
        </p:txBody>
      </p:sp>
      <p:pic>
        <p:nvPicPr>
          <p:cNvPr id="178" name="Google Shape;178;p27"/>
          <p:cNvPicPr preferRelativeResize="0"/>
          <p:nvPr/>
        </p:nvPicPr>
        <p:blipFill>
          <a:blip r:embed="rId3">
            <a:alphaModFix/>
          </a:blip>
          <a:stretch>
            <a:fillRect/>
          </a:stretch>
        </p:blipFill>
        <p:spPr>
          <a:xfrm>
            <a:off x="407988" y="595638"/>
            <a:ext cx="8442873" cy="3820976"/>
          </a:xfrm>
          <a:prstGeom prst="rect">
            <a:avLst/>
          </a:prstGeom>
          <a:noFill/>
          <a:ln>
            <a:noFill/>
          </a:ln>
        </p:spPr>
      </p:pic>
      <p:sp>
        <p:nvSpPr>
          <p:cNvPr id="179" name="Google Shape;179;p27"/>
          <p:cNvSpPr txBox="1"/>
          <p:nvPr/>
        </p:nvSpPr>
        <p:spPr>
          <a:xfrm>
            <a:off x="3221275" y="4503275"/>
            <a:ext cx="301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Days</a:t>
            </a:r>
            <a:endParaRPr/>
          </a:p>
        </p:txBody>
      </p:sp>
      <p:sp>
        <p:nvSpPr>
          <p:cNvPr id="180" name="Google Shape;180;p27"/>
          <p:cNvSpPr txBox="1"/>
          <p:nvPr/>
        </p:nvSpPr>
        <p:spPr>
          <a:xfrm flipH="1" rot="-5400000">
            <a:off x="-129450" y="2371650"/>
            <a:ext cx="7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Count</a:t>
            </a:r>
            <a:endParaRPr/>
          </a:p>
        </p:txBody>
      </p:sp>
      <p:graphicFrame>
        <p:nvGraphicFramePr>
          <p:cNvPr id="181" name="Google Shape;181;p27"/>
          <p:cNvGraphicFramePr/>
          <p:nvPr/>
        </p:nvGraphicFramePr>
        <p:xfrm>
          <a:off x="730463" y="4361670"/>
          <a:ext cx="3000000" cy="3000000"/>
        </p:xfrm>
        <a:graphic>
          <a:graphicData uri="http://schemas.openxmlformats.org/drawingml/2006/table">
            <a:tbl>
              <a:tblPr>
                <a:noFill/>
                <a:tableStyleId>{8DDE8AD2-1703-4BFE-B344-99117DDE2721}</a:tableStyleId>
              </a:tblPr>
              <a:tblGrid>
                <a:gridCol w="775775"/>
                <a:gridCol w="1495025"/>
              </a:tblGrid>
              <a:tr h="473525">
                <a:tc>
                  <a:txBody>
                    <a:bodyPr/>
                    <a:lstStyle/>
                    <a:p>
                      <a:pPr indent="0" lvl="0" marL="0" rtl="0" algn="l">
                        <a:spcBef>
                          <a:spcPts val="0"/>
                        </a:spcBef>
                        <a:spcAft>
                          <a:spcPts val="0"/>
                        </a:spcAft>
                        <a:buNone/>
                      </a:pPr>
                      <a:r>
                        <a:rPr b="1" lang="en">
                          <a:solidFill>
                            <a:schemeClr val="dk1"/>
                          </a:solidFill>
                          <a:latin typeface="Roboto"/>
                          <a:ea typeface="Roboto"/>
                          <a:cs typeface="Roboto"/>
                          <a:sym typeface="Roboto"/>
                        </a:rPr>
                        <a:t>RMSE</a:t>
                      </a:r>
                      <a:endParaRPr b="1">
                        <a:highlight>
                          <a:srgbClr val="FFFF00"/>
                        </a:highlight>
                        <a:latin typeface="Roboto"/>
                        <a:ea typeface="Roboto"/>
                        <a:cs typeface="Roboto"/>
                        <a:sym typeface="Roboto"/>
                      </a:endParaRPr>
                    </a:p>
                  </a:txBody>
                  <a:tcPr marT="91425" marB="91425" marR="91425" marL="91425">
                    <a:solidFill>
                      <a:srgbClr val="FFFF00"/>
                    </a:solidFill>
                  </a:tcPr>
                </a:tc>
                <a:tc>
                  <a:txBody>
                    <a:bodyPr/>
                    <a:lstStyle/>
                    <a:p>
                      <a:pPr indent="0" lvl="0" marL="0" rtl="0" algn="l">
                        <a:spcBef>
                          <a:spcPts val="0"/>
                        </a:spcBef>
                        <a:spcAft>
                          <a:spcPts val="0"/>
                        </a:spcAft>
                        <a:buNone/>
                      </a:pPr>
                      <a:r>
                        <a:rPr b="1" lang="en">
                          <a:solidFill>
                            <a:schemeClr val="dk1"/>
                          </a:solidFill>
                          <a:latin typeface="Roboto"/>
                          <a:ea typeface="Roboto"/>
                          <a:cs typeface="Roboto"/>
                          <a:sym typeface="Roboto"/>
                        </a:rPr>
                        <a:t>7.363</a:t>
                      </a:r>
                      <a:endParaRPr b="1">
                        <a:latin typeface="Roboto"/>
                        <a:ea typeface="Roboto"/>
                        <a:cs typeface="Roboto"/>
                        <a:sym typeface="Roboto"/>
                      </a:endParaRPr>
                    </a:p>
                  </a:txBody>
                  <a:tcPr marT="91425" marB="91425" marR="91425" marL="91425">
                    <a:solidFill>
                      <a:srgbClr val="FF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635350" y="102725"/>
            <a:ext cx="7809600" cy="3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20"/>
              <a:t>Predictions</a:t>
            </a:r>
            <a:r>
              <a:rPr b="1" lang="en" sz="2320"/>
              <a:t> from </a:t>
            </a:r>
            <a:r>
              <a:rPr b="1" lang="en" sz="2320"/>
              <a:t>Walk Forward optimization</a:t>
            </a:r>
            <a:endParaRPr b="1" sz="2320"/>
          </a:p>
        </p:txBody>
      </p:sp>
      <p:pic>
        <p:nvPicPr>
          <p:cNvPr id="187" name="Google Shape;187;p28"/>
          <p:cNvPicPr preferRelativeResize="0"/>
          <p:nvPr/>
        </p:nvPicPr>
        <p:blipFill>
          <a:blip r:embed="rId3">
            <a:alphaModFix/>
          </a:blip>
          <a:stretch>
            <a:fillRect/>
          </a:stretch>
        </p:blipFill>
        <p:spPr>
          <a:xfrm>
            <a:off x="387525" y="666250"/>
            <a:ext cx="8107561" cy="3613249"/>
          </a:xfrm>
          <a:prstGeom prst="rect">
            <a:avLst/>
          </a:prstGeom>
          <a:noFill/>
          <a:ln>
            <a:noFill/>
          </a:ln>
        </p:spPr>
      </p:pic>
      <p:sp>
        <p:nvSpPr>
          <p:cNvPr id="188" name="Google Shape;188;p28"/>
          <p:cNvSpPr txBox="1"/>
          <p:nvPr/>
        </p:nvSpPr>
        <p:spPr>
          <a:xfrm>
            <a:off x="3691150" y="4361675"/>
            <a:ext cx="16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Dates</a:t>
            </a:r>
            <a:endParaRPr/>
          </a:p>
        </p:txBody>
      </p:sp>
      <p:sp>
        <p:nvSpPr>
          <p:cNvPr id="189" name="Google Shape;189;p28"/>
          <p:cNvSpPr txBox="1"/>
          <p:nvPr/>
        </p:nvSpPr>
        <p:spPr>
          <a:xfrm flipH="1" rot="-5400000">
            <a:off x="-451900" y="1912100"/>
            <a:ext cx="157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Count</a:t>
            </a:r>
            <a:endParaRPr/>
          </a:p>
        </p:txBody>
      </p:sp>
      <p:graphicFrame>
        <p:nvGraphicFramePr>
          <p:cNvPr id="190" name="Google Shape;190;p28"/>
          <p:cNvGraphicFramePr/>
          <p:nvPr/>
        </p:nvGraphicFramePr>
        <p:xfrm>
          <a:off x="730463" y="4361670"/>
          <a:ext cx="3000000" cy="3000000"/>
        </p:xfrm>
        <a:graphic>
          <a:graphicData uri="http://schemas.openxmlformats.org/drawingml/2006/table">
            <a:tbl>
              <a:tblPr>
                <a:noFill/>
                <a:tableStyleId>{8DDE8AD2-1703-4BFE-B344-99117DDE2721}</a:tableStyleId>
              </a:tblPr>
              <a:tblGrid>
                <a:gridCol w="775775"/>
                <a:gridCol w="1495025"/>
              </a:tblGrid>
              <a:tr h="473525">
                <a:tc>
                  <a:txBody>
                    <a:bodyPr/>
                    <a:lstStyle/>
                    <a:p>
                      <a:pPr indent="0" lvl="0" marL="0" rtl="0" algn="l">
                        <a:spcBef>
                          <a:spcPts val="0"/>
                        </a:spcBef>
                        <a:spcAft>
                          <a:spcPts val="0"/>
                        </a:spcAft>
                        <a:buNone/>
                      </a:pPr>
                      <a:r>
                        <a:rPr b="1" lang="en">
                          <a:solidFill>
                            <a:schemeClr val="dk1"/>
                          </a:solidFill>
                          <a:latin typeface="Roboto"/>
                          <a:ea typeface="Roboto"/>
                          <a:cs typeface="Roboto"/>
                          <a:sym typeface="Roboto"/>
                        </a:rPr>
                        <a:t>RMSE</a:t>
                      </a:r>
                      <a:endParaRPr b="1">
                        <a:highlight>
                          <a:srgbClr val="FFFF00"/>
                        </a:highlight>
                        <a:latin typeface="Roboto"/>
                        <a:ea typeface="Roboto"/>
                        <a:cs typeface="Roboto"/>
                        <a:sym typeface="Roboto"/>
                      </a:endParaRPr>
                    </a:p>
                  </a:txBody>
                  <a:tcPr marT="91425" marB="91425" marR="91425" marL="91425">
                    <a:solidFill>
                      <a:srgbClr val="FFFF00"/>
                    </a:solidFill>
                  </a:tcPr>
                </a:tc>
                <a:tc>
                  <a:txBody>
                    <a:bodyPr/>
                    <a:lstStyle/>
                    <a:p>
                      <a:pPr indent="0" lvl="0" marL="0" rtl="0" algn="l">
                        <a:spcBef>
                          <a:spcPts val="0"/>
                        </a:spcBef>
                        <a:spcAft>
                          <a:spcPts val="0"/>
                        </a:spcAft>
                        <a:buNone/>
                      </a:pPr>
                      <a:r>
                        <a:rPr b="1" lang="en">
                          <a:solidFill>
                            <a:schemeClr val="dk1"/>
                          </a:solidFill>
                          <a:latin typeface="Roboto"/>
                          <a:ea typeface="Roboto"/>
                          <a:cs typeface="Roboto"/>
                          <a:sym typeface="Roboto"/>
                        </a:rPr>
                        <a:t>4.469</a:t>
                      </a:r>
                      <a:endParaRPr b="1">
                        <a:latin typeface="Roboto"/>
                        <a:ea typeface="Roboto"/>
                        <a:cs typeface="Roboto"/>
                        <a:sym typeface="Roboto"/>
                      </a:endParaRPr>
                    </a:p>
                  </a:txBody>
                  <a:tcPr marT="91425" marB="91425" marR="91425" marL="91425">
                    <a:solidFill>
                      <a:srgbClr val="FFFF0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20"/>
              <a:t>Results from SARIMA model</a:t>
            </a:r>
            <a:br>
              <a:rPr b="1" lang="en" sz="2320"/>
            </a:br>
            <a:endParaRPr b="1" sz="2320"/>
          </a:p>
        </p:txBody>
      </p:sp>
      <p:graphicFrame>
        <p:nvGraphicFramePr>
          <p:cNvPr id="196" name="Google Shape;196;p29"/>
          <p:cNvGraphicFramePr/>
          <p:nvPr/>
        </p:nvGraphicFramePr>
        <p:xfrm>
          <a:off x="5042888" y="1378775"/>
          <a:ext cx="3000000" cy="3000000"/>
        </p:xfrm>
        <a:graphic>
          <a:graphicData uri="http://schemas.openxmlformats.org/drawingml/2006/table">
            <a:tbl>
              <a:tblPr>
                <a:noFill/>
                <a:tableStyleId>{8DDE8AD2-1703-4BFE-B344-99117DDE2721}</a:tableStyleId>
              </a:tblPr>
              <a:tblGrid>
                <a:gridCol w="1834875"/>
                <a:gridCol w="2152550"/>
              </a:tblGrid>
              <a:tr h="430275">
                <a:tc>
                  <a:txBody>
                    <a:bodyPr/>
                    <a:lstStyle/>
                    <a:p>
                      <a:pPr indent="0" lvl="0" marL="0" rtl="0" algn="l">
                        <a:spcBef>
                          <a:spcPts val="0"/>
                        </a:spcBef>
                        <a:spcAft>
                          <a:spcPts val="0"/>
                        </a:spcAft>
                        <a:buNone/>
                      </a:pPr>
                      <a:r>
                        <a:rPr lang="en">
                          <a:solidFill>
                            <a:schemeClr val="dk1"/>
                          </a:solidFill>
                        </a:rPr>
                        <a:t>Seasonal order</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(0,0,0,7)</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8675">
                <a:tc>
                  <a:txBody>
                    <a:bodyPr/>
                    <a:lstStyle/>
                    <a:p>
                      <a:pPr indent="0" lvl="0" marL="0" rtl="0" algn="l">
                        <a:spcBef>
                          <a:spcPts val="0"/>
                        </a:spcBef>
                        <a:spcAft>
                          <a:spcPts val="0"/>
                        </a:spcAft>
                        <a:buNone/>
                      </a:pPr>
                      <a:r>
                        <a:rPr lang="en">
                          <a:solidFill>
                            <a:schemeClr val="dk1"/>
                          </a:solidFill>
                        </a:rPr>
                        <a:t>Order</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(1,0,0)</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8675">
                <a:tc>
                  <a:txBody>
                    <a:bodyPr/>
                    <a:lstStyle/>
                    <a:p>
                      <a:pPr indent="0" lvl="0" marL="0" rtl="0" algn="l">
                        <a:spcBef>
                          <a:spcPts val="0"/>
                        </a:spcBef>
                        <a:spcAft>
                          <a:spcPts val="0"/>
                        </a:spcAft>
                        <a:buClr>
                          <a:schemeClr val="dk1"/>
                        </a:buClr>
                        <a:buSzPts val="1100"/>
                        <a:buFont typeface="Arial"/>
                        <a:buNone/>
                      </a:pPr>
                      <a:r>
                        <a:rPr lang="en">
                          <a:solidFill>
                            <a:schemeClr val="dk1"/>
                          </a:solidFill>
                        </a:rPr>
                        <a:t>rmse</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4.469</a:t>
                      </a:r>
                      <a:endParaRPr>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pic>
        <p:nvPicPr>
          <p:cNvPr id="197" name="Google Shape;197;p29"/>
          <p:cNvPicPr preferRelativeResize="0"/>
          <p:nvPr/>
        </p:nvPicPr>
        <p:blipFill>
          <a:blip r:embed="rId3">
            <a:alphaModFix/>
          </a:blip>
          <a:stretch>
            <a:fillRect/>
          </a:stretch>
        </p:blipFill>
        <p:spPr>
          <a:xfrm>
            <a:off x="152400" y="1017725"/>
            <a:ext cx="4837001" cy="3609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300"/>
              <a:t>Future scope</a:t>
            </a:r>
            <a:endParaRPr b="1" sz="2300"/>
          </a:p>
        </p:txBody>
      </p:sp>
      <p:sp>
        <p:nvSpPr>
          <p:cNvPr id="203" name="Google Shape;203;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Expand the </a:t>
            </a:r>
            <a:r>
              <a:rPr lang="en"/>
              <a:t>analysis</a:t>
            </a:r>
            <a:r>
              <a:rPr lang="en"/>
              <a:t> done for ‘Beverages’ category to all </a:t>
            </a:r>
            <a:r>
              <a:rPr lang="en"/>
              <a:t>the other categories.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Generate predictions for all the other categories.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Build a real-time system to intake data and make predictions periodically.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07000" y="257125"/>
            <a:ext cx="8625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Problem Statement</a:t>
            </a:r>
            <a:endParaRPr b="1" sz="2320"/>
          </a:p>
        </p:txBody>
      </p:sp>
      <p:sp>
        <p:nvSpPr>
          <p:cNvPr id="93" name="Google Shape;93;p14"/>
          <p:cNvSpPr txBox="1"/>
          <p:nvPr>
            <p:ph idx="1" type="body"/>
          </p:nvPr>
        </p:nvSpPr>
        <p:spPr>
          <a:xfrm>
            <a:off x="311700" y="829825"/>
            <a:ext cx="8520600" cy="3739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AutoNum type="arabicPeriod"/>
            </a:pPr>
            <a:r>
              <a:rPr lang="en" sz="1700">
                <a:solidFill>
                  <a:schemeClr val="dk1"/>
                </a:solidFill>
              </a:rPr>
              <a:t>To understand different time series models and apply them on the groceries dataset.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The data consists of details of purchase  and variety of grocery items over time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The aim to utilize this dataset to predict the demand for these different products in future.</a:t>
            </a:r>
            <a:endParaRPr sz="1700">
              <a:solidFill>
                <a:schemeClr val="dk1"/>
              </a:solidFill>
            </a:endParaRPr>
          </a:p>
        </p:txBody>
      </p:sp>
      <p:sp>
        <p:nvSpPr>
          <p:cNvPr id="94" name="Google Shape;94;p14"/>
          <p:cNvSpPr txBox="1"/>
          <p:nvPr/>
        </p:nvSpPr>
        <p:spPr>
          <a:xfrm>
            <a:off x="5916700" y="2368750"/>
            <a:ext cx="26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95" name="Google Shape;95;p14"/>
          <p:cNvGraphicFramePr/>
          <p:nvPr/>
        </p:nvGraphicFramePr>
        <p:xfrm>
          <a:off x="843788" y="2473885"/>
          <a:ext cx="3000000" cy="3000000"/>
        </p:xfrm>
        <a:graphic>
          <a:graphicData uri="http://schemas.openxmlformats.org/drawingml/2006/table">
            <a:tbl>
              <a:tblPr>
                <a:noFill/>
                <a:tableStyleId>{8DDE8AD2-1703-4BFE-B344-99117DDE2721}</a:tableStyleId>
              </a:tblPr>
              <a:tblGrid>
                <a:gridCol w="2448175"/>
                <a:gridCol w="2484150"/>
                <a:gridCol w="1529800"/>
              </a:tblGrid>
              <a:tr h="521200">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Column name</a:t>
                      </a:r>
                      <a:endParaRPr b="1"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Number of rows</a:t>
                      </a:r>
                      <a:endParaRPr b="1"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Dtype</a:t>
                      </a:r>
                      <a:endParaRPr b="1" sz="1300">
                        <a:solidFill>
                          <a:schemeClr val="dk1"/>
                        </a:solidFill>
                        <a:latin typeface="Times New Roman"/>
                        <a:ea typeface="Times New Roman"/>
                        <a:cs typeface="Times New Roman"/>
                        <a:sym typeface="Times New Roman"/>
                      </a:endParaRPr>
                    </a:p>
                  </a:txBody>
                  <a:tcPr marT="91425" marB="91425" marR="91425" marL="91425"/>
                </a:tc>
              </a:tr>
              <a:tr h="447150">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Member number</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457200" rtl="0" algn="ctr">
                        <a:lnSpc>
                          <a:spcPct val="115000"/>
                        </a:lnSpc>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38765</a:t>
                      </a:r>
                      <a:endParaRPr sz="1300">
                        <a:solidFill>
                          <a:schemeClr val="dk1"/>
                        </a:solidFill>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integer</a:t>
                      </a:r>
                      <a:endParaRPr sz="1300">
                        <a:solidFill>
                          <a:schemeClr val="dk1"/>
                        </a:solidFill>
                        <a:latin typeface="Times New Roman"/>
                        <a:ea typeface="Times New Roman"/>
                        <a:cs typeface="Times New Roman"/>
                        <a:sym typeface="Times New Roman"/>
                      </a:endParaRPr>
                    </a:p>
                  </a:txBody>
                  <a:tcPr marT="91425" marB="91425" marR="91425" marL="91425"/>
                </a:tc>
              </a:tr>
              <a:tr h="447150">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Date</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457200" rtl="0" algn="ctr">
                        <a:lnSpc>
                          <a:spcPct val="115000"/>
                        </a:lnSpc>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38,765</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object</a:t>
                      </a:r>
                      <a:endParaRPr sz="1300">
                        <a:solidFill>
                          <a:schemeClr val="dk1"/>
                        </a:solidFill>
                        <a:latin typeface="Times New Roman"/>
                        <a:ea typeface="Times New Roman"/>
                        <a:cs typeface="Times New Roman"/>
                        <a:sym typeface="Times New Roman"/>
                      </a:endParaRPr>
                    </a:p>
                  </a:txBody>
                  <a:tcPr marT="91425" marB="91425" marR="91425" marL="91425"/>
                </a:tc>
              </a:tr>
              <a:tr h="679675">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Description of items</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           38,765</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object</a:t>
                      </a:r>
                      <a:endParaRPr sz="13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96" name="Google Shape;96;p14"/>
          <p:cNvSpPr txBox="1"/>
          <p:nvPr/>
        </p:nvSpPr>
        <p:spPr>
          <a:xfrm>
            <a:off x="5298700" y="1687200"/>
            <a:ext cx="3276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25"/>
            <a:ext cx="8520600" cy="60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Data Description and Observations: </a:t>
            </a:r>
            <a:endParaRPr b="1" sz="2320"/>
          </a:p>
        </p:txBody>
      </p:sp>
      <p:sp>
        <p:nvSpPr>
          <p:cNvPr id="102" name="Google Shape;102;p15"/>
          <p:cNvSpPr txBox="1"/>
          <p:nvPr>
            <p:ph idx="1" type="body"/>
          </p:nvPr>
        </p:nvSpPr>
        <p:spPr>
          <a:xfrm>
            <a:off x="248650" y="1175750"/>
            <a:ext cx="8520600" cy="2618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b="1"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Member_number:</a:t>
            </a:r>
            <a:r>
              <a:rPr lang="en" sz="1700">
                <a:solidFill>
                  <a:schemeClr val="dk1"/>
                </a:solidFill>
              </a:rPr>
              <a:t> Unique id of the customer which is of the datatype ‘int’.</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Date: </a:t>
            </a:r>
            <a:r>
              <a:rPr lang="en" sz="1700">
                <a:solidFill>
                  <a:schemeClr val="dk1"/>
                </a:solidFill>
              </a:rPr>
              <a:t>Provides the date of purchase for the corresponding commodity. This is of the data type ‘object’</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dk1"/>
                </a:solidFill>
              </a:rPr>
              <a:t>itemDescription: </a:t>
            </a:r>
            <a:r>
              <a:rPr lang="en" sz="1700">
                <a:solidFill>
                  <a:schemeClr val="dk1"/>
                </a:solidFill>
              </a:rPr>
              <a:t>It is the description/name of the commodity being purchased. This is in text format with the datatype ‘object’.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The data we have covers commodities purchased for the year </a:t>
            </a:r>
            <a:r>
              <a:rPr b="1" lang="en" sz="1700">
                <a:solidFill>
                  <a:schemeClr val="dk1"/>
                </a:solidFill>
              </a:rPr>
              <a:t>2014 and 2015</a:t>
            </a:r>
            <a:r>
              <a:rPr lang="en" sz="1700">
                <a:solidFill>
                  <a:schemeClr val="dk1"/>
                </a:solidFill>
              </a:rPr>
              <a:t>.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264725" y="1162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Feature Engineering and Statistics</a:t>
            </a:r>
            <a:endParaRPr b="1" sz="2320"/>
          </a:p>
        </p:txBody>
      </p:sp>
      <p:sp>
        <p:nvSpPr>
          <p:cNvPr id="108" name="Google Shape;108;p16"/>
          <p:cNvSpPr txBox="1"/>
          <p:nvPr>
            <p:ph idx="1" type="body"/>
          </p:nvPr>
        </p:nvSpPr>
        <p:spPr>
          <a:xfrm>
            <a:off x="370400" y="61692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In itemDescription , </a:t>
            </a:r>
            <a:r>
              <a:rPr lang="en" sz="1700">
                <a:solidFill>
                  <a:schemeClr val="dk1"/>
                </a:solidFill>
              </a:rPr>
              <a:t>there are 167 total unique products. </a:t>
            </a:r>
            <a:endParaRPr sz="1700">
              <a:solidFill>
                <a:schemeClr val="dk1"/>
              </a:solidFill>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rPr>
              <a:t>We engineered a new column called ‘Category’ that broadly described the kind of the product. </a:t>
            </a:r>
            <a:r>
              <a:rPr i="1" lang="en" sz="1700">
                <a:solidFill>
                  <a:schemeClr val="dk1"/>
                </a:solidFill>
              </a:rPr>
              <a:t>For example, ‘chicken’, ‘beef’ and ‘sausage’ would be classified as ‘Meat’.</a:t>
            </a:r>
            <a:endParaRPr i="1" sz="1700">
              <a:solidFill>
                <a:schemeClr val="dk1"/>
              </a:solidFill>
            </a:endParaRPr>
          </a:p>
          <a:p>
            <a:pPr indent="0" lvl="0" marL="0" rtl="0" algn="l">
              <a:spcBef>
                <a:spcPts val="0"/>
              </a:spcBef>
              <a:spcAft>
                <a:spcPts val="120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graphicFrame>
        <p:nvGraphicFramePr>
          <p:cNvPr id="109" name="Google Shape;109;p16"/>
          <p:cNvGraphicFramePr/>
          <p:nvPr/>
        </p:nvGraphicFramePr>
        <p:xfrm>
          <a:off x="2084600" y="1715745"/>
          <a:ext cx="3000000" cy="3000000"/>
        </p:xfrm>
        <a:graphic>
          <a:graphicData uri="http://schemas.openxmlformats.org/drawingml/2006/table">
            <a:tbl>
              <a:tblPr>
                <a:noFill/>
                <a:tableStyleId>{8DDE8AD2-1703-4BFE-B344-99117DDE2721}</a:tableStyleId>
              </a:tblPr>
              <a:tblGrid>
                <a:gridCol w="1276675"/>
                <a:gridCol w="1276675"/>
                <a:gridCol w="1276675"/>
              </a:tblGrid>
              <a:tr h="255800">
                <a:tc>
                  <a:txBody>
                    <a:bodyPr/>
                    <a:lstStyle/>
                    <a:p>
                      <a:pPr indent="0" lvl="0" marL="0" rtl="0" algn="ctr">
                        <a:spcBef>
                          <a:spcPts val="0"/>
                        </a:spcBef>
                        <a:spcAft>
                          <a:spcPts val="0"/>
                        </a:spcAft>
                        <a:buNone/>
                      </a:pPr>
                      <a:r>
                        <a:rPr b="1" lang="en" sz="1000">
                          <a:solidFill>
                            <a:schemeClr val="dk1"/>
                          </a:solidFill>
                          <a:highlight>
                            <a:srgbClr val="FFFFFF"/>
                          </a:highlight>
                          <a:latin typeface="Roboto"/>
                          <a:ea typeface="Roboto"/>
                          <a:cs typeface="Roboto"/>
                          <a:sym typeface="Roboto"/>
                        </a:rPr>
                        <a:t>Number</a:t>
                      </a:r>
                      <a:endParaRPr b="1"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highlight>
                            <a:srgbClr val="FFFFFF"/>
                          </a:highlight>
                          <a:latin typeface="Roboto"/>
                          <a:ea typeface="Roboto"/>
                          <a:cs typeface="Roboto"/>
                          <a:sym typeface="Roboto"/>
                        </a:rPr>
                        <a:t>Category</a:t>
                      </a:r>
                      <a:endParaRPr b="1"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highlight>
                            <a:srgbClr val="FFFFFF"/>
                          </a:highlight>
                          <a:latin typeface="Roboto"/>
                          <a:ea typeface="Roboto"/>
                          <a:cs typeface="Roboto"/>
                          <a:sym typeface="Roboto"/>
                        </a:rPr>
                        <a:t>Count</a:t>
                      </a:r>
                      <a:endParaRPr b="1"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1</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Dairy</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5725</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2</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Beverages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5083</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3</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Vegetables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4572</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4</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Meat</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4313</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5</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Sweets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4064</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6</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Bakery</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3417</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7</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Fruits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3167</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8</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Condiments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2910</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9</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Kitchen supplies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2006</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800">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10</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Misc products</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FFFFFF"/>
                          </a:highlight>
                          <a:latin typeface="Roboto"/>
                          <a:ea typeface="Roboto"/>
                          <a:cs typeface="Roboto"/>
                          <a:sym typeface="Roboto"/>
                        </a:rPr>
                        <a:t>1913</a:t>
                      </a:r>
                      <a:endParaRPr sz="1000">
                        <a:solidFill>
                          <a:schemeClr val="dk1"/>
                        </a:solidFill>
                        <a:highlight>
                          <a:srgbClr val="FFFFFF"/>
                        </a:highlight>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800">
              <a:solidFill>
                <a:schemeClr val="dk1"/>
              </a:solidFill>
            </a:endParaRPr>
          </a:p>
          <a:p>
            <a:pPr indent="0" lvl="0" marL="0" rtl="0" algn="ctr">
              <a:lnSpc>
                <a:spcPct val="100000"/>
              </a:lnSpc>
              <a:spcBef>
                <a:spcPts val="0"/>
              </a:spcBef>
              <a:spcAft>
                <a:spcPts val="0"/>
              </a:spcAft>
              <a:buNone/>
            </a:pPr>
            <a:r>
              <a:t/>
            </a:r>
            <a:endParaRPr sz="28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lang="en" sz="3400">
                <a:solidFill>
                  <a:schemeClr val="dk1"/>
                </a:solidFill>
              </a:rPr>
              <a:t>Exploratory Data Analysis</a:t>
            </a:r>
            <a:endParaRPr b="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nvSpPr>
        <p:spPr>
          <a:xfrm>
            <a:off x="389425" y="0"/>
            <a:ext cx="8584800" cy="9885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n" sz="2300">
                <a:solidFill>
                  <a:schemeClr val="dk1"/>
                </a:solidFill>
                <a:highlight>
                  <a:srgbClr val="FFFFFE"/>
                </a:highlight>
                <a:latin typeface="Roboto"/>
                <a:ea typeface="Roboto"/>
                <a:cs typeface="Roboto"/>
                <a:sym typeface="Roboto"/>
              </a:rPr>
              <a:t>Frequency of the categories in terms of items sold</a:t>
            </a:r>
            <a:endParaRPr b="1" sz="2300">
              <a:solidFill>
                <a:schemeClr val="dk1"/>
              </a:solidFill>
              <a:highlight>
                <a:srgbClr val="FFFFFE"/>
              </a:highlight>
              <a:latin typeface="Roboto"/>
              <a:ea typeface="Roboto"/>
              <a:cs typeface="Roboto"/>
              <a:sym typeface="Roboto"/>
            </a:endParaRPr>
          </a:p>
          <a:p>
            <a:pPr indent="0" lvl="0" marL="0" rtl="0" algn="ctr">
              <a:lnSpc>
                <a:spcPct val="135714"/>
              </a:lnSpc>
              <a:spcBef>
                <a:spcPts val="0"/>
              </a:spcBef>
              <a:spcAft>
                <a:spcPts val="0"/>
              </a:spcAft>
              <a:buNone/>
            </a:pPr>
            <a:r>
              <a:t/>
            </a:r>
            <a:endParaRPr b="1" sz="2100">
              <a:solidFill>
                <a:schemeClr val="dk1"/>
              </a:solidFill>
              <a:highlight>
                <a:srgbClr val="FFFFFE"/>
              </a:highlight>
            </a:endParaRPr>
          </a:p>
        </p:txBody>
      </p:sp>
      <p:pic>
        <p:nvPicPr>
          <p:cNvPr id="120" name="Google Shape;120;p18"/>
          <p:cNvPicPr preferRelativeResize="0"/>
          <p:nvPr/>
        </p:nvPicPr>
        <p:blipFill>
          <a:blip r:embed="rId3">
            <a:alphaModFix/>
          </a:blip>
          <a:stretch>
            <a:fillRect/>
          </a:stretch>
        </p:blipFill>
        <p:spPr>
          <a:xfrm>
            <a:off x="56400" y="548425"/>
            <a:ext cx="8963348" cy="450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nvSpPr>
        <p:spPr>
          <a:xfrm>
            <a:off x="348150" y="106500"/>
            <a:ext cx="8510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Roboto"/>
                <a:ea typeface="Roboto"/>
                <a:cs typeface="Roboto"/>
                <a:sym typeface="Roboto"/>
              </a:rPr>
              <a:t>Comparison of years 2014 and 2015 with respect to categories</a:t>
            </a:r>
            <a:endParaRPr b="1" sz="2300">
              <a:solidFill>
                <a:schemeClr val="dk1"/>
              </a:solidFill>
              <a:latin typeface="Roboto"/>
              <a:ea typeface="Roboto"/>
              <a:cs typeface="Roboto"/>
              <a:sym typeface="Roboto"/>
            </a:endParaRPr>
          </a:p>
        </p:txBody>
      </p:sp>
      <p:pic>
        <p:nvPicPr>
          <p:cNvPr id="126" name="Google Shape;126;p19"/>
          <p:cNvPicPr preferRelativeResize="0"/>
          <p:nvPr/>
        </p:nvPicPr>
        <p:blipFill>
          <a:blip r:embed="rId3">
            <a:alphaModFix/>
          </a:blip>
          <a:stretch>
            <a:fillRect/>
          </a:stretch>
        </p:blipFill>
        <p:spPr>
          <a:xfrm>
            <a:off x="89850" y="950325"/>
            <a:ext cx="8768998" cy="431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blip>
          <a:srcRect b="1063" l="842" r="1214" t="3960"/>
          <a:stretch/>
        </p:blipFill>
        <p:spPr>
          <a:xfrm>
            <a:off x="308825" y="681550"/>
            <a:ext cx="8476650" cy="4227700"/>
          </a:xfrm>
          <a:prstGeom prst="rect">
            <a:avLst/>
          </a:prstGeom>
          <a:noFill/>
          <a:ln>
            <a:noFill/>
          </a:ln>
        </p:spPr>
      </p:pic>
      <p:sp>
        <p:nvSpPr>
          <p:cNvPr id="132" name="Google Shape;132;p20"/>
          <p:cNvSpPr txBox="1"/>
          <p:nvPr/>
        </p:nvSpPr>
        <p:spPr>
          <a:xfrm>
            <a:off x="756075" y="212975"/>
            <a:ext cx="7688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Roboto"/>
                <a:ea typeface="Roboto"/>
                <a:cs typeface="Roboto"/>
                <a:sym typeface="Roboto"/>
              </a:rPr>
              <a:t>Monthly </a:t>
            </a:r>
            <a:r>
              <a:rPr b="1" lang="en" sz="2300">
                <a:solidFill>
                  <a:schemeClr val="dk1"/>
                </a:solidFill>
                <a:latin typeface="Roboto"/>
                <a:ea typeface="Roboto"/>
                <a:cs typeface="Roboto"/>
                <a:sym typeface="Roboto"/>
              </a:rPr>
              <a:t>count</a:t>
            </a:r>
            <a:r>
              <a:rPr b="1" lang="en" sz="2300">
                <a:solidFill>
                  <a:schemeClr val="dk1"/>
                </a:solidFill>
                <a:latin typeface="Roboto"/>
                <a:ea typeface="Roboto"/>
                <a:cs typeface="Roboto"/>
                <a:sym typeface="Roboto"/>
              </a:rPr>
              <a:t> for each category</a:t>
            </a:r>
            <a:endParaRPr b="1" sz="2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0" y="929675"/>
            <a:ext cx="4439727" cy="4057426"/>
          </a:xfrm>
          <a:prstGeom prst="rect">
            <a:avLst/>
          </a:prstGeom>
          <a:noFill/>
          <a:ln>
            <a:noFill/>
          </a:ln>
        </p:spPr>
      </p:pic>
      <p:pic>
        <p:nvPicPr>
          <p:cNvPr id="138" name="Google Shape;138;p21"/>
          <p:cNvPicPr preferRelativeResize="0"/>
          <p:nvPr/>
        </p:nvPicPr>
        <p:blipFill rotWithShape="1">
          <a:blip r:embed="rId4">
            <a:alphaModFix/>
          </a:blip>
          <a:srcRect b="4498" l="0" r="32437" t="0"/>
          <a:stretch/>
        </p:blipFill>
        <p:spPr>
          <a:xfrm>
            <a:off x="4526625" y="929675"/>
            <a:ext cx="4578749" cy="4057426"/>
          </a:xfrm>
          <a:prstGeom prst="rect">
            <a:avLst/>
          </a:prstGeom>
          <a:noFill/>
          <a:ln>
            <a:noFill/>
          </a:ln>
        </p:spPr>
      </p:pic>
      <p:sp>
        <p:nvSpPr>
          <p:cNvPr id="139" name="Google Shape;139;p21"/>
          <p:cNvSpPr txBox="1"/>
          <p:nvPr/>
        </p:nvSpPr>
        <p:spPr>
          <a:xfrm>
            <a:off x="224600" y="36875"/>
            <a:ext cx="8725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Roboto"/>
                <a:ea typeface="Roboto"/>
                <a:cs typeface="Roboto"/>
                <a:sym typeface="Roboto"/>
              </a:rPr>
              <a:t>Weekly count for demand  for each category in 2014 and 2015</a:t>
            </a:r>
            <a:endParaRPr b="1" sz="2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